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2" r:id="rId4"/>
    <p:sldId id="257" r:id="rId5"/>
    <p:sldId id="274" r:id="rId6"/>
    <p:sldId id="265" r:id="rId7"/>
    <p:sldId id="267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59BE0-C0CC-4F56-9D47-8010D3CFF013}" type="datetimeFigureOut">
              <a:rPr lang="en-NZ" smtClean="0"/>
              <a:t>28/09/2023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932FF-18F1-45D7-BD9F-5EF52657D78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5538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932FF-18F1-45D7-BD9F-5EF52657D78E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1527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932FF-18F1-45D7-BD9F-5EF52657D78E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8775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VO2 Max is a major predictor of all cause mortality    </a:t>
            </a:r>
          </a:p>
          <a:p>
            <a:r>
              <a:rPr lang="en-US" dirty="0" smtClean="0"/>
              <a:t>Chronic inflammation is a prime contributor to chronic diseases, depression poor mental and the leading cause of death in the world (Centre for Disease Control 2017, </a:t>
            </a:r>
            <a:r>
              <a:rPr lang="en-US" dirty="0" err="1" smtClean="0"/>
              <a:t>Danzer</a:t>
            </a:r>
            <a:r>
              <a:rPr lang="en-US" dirty="0" smtClean="0"/>
              <a:t> et al 2008)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932FF-18F1-45D7-BD9F-5EF52657D78E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3570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932FF-18F1-45D7-BD9F-5EF52657D78E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3448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88A8-A510-446E-9B25-7AA166FE2BC0}" type="datetimeFigureOut">
              <a:rPr lang="en-NZ" smtClean="0"/>
              <a:t>28/09/2023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E6F3-F4FF-4BB0-B795-BF3AE8BC60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616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88A8-A510-446E-9B25-7AA166FE2BC0}" type="datetimeFigureOut">
              <a:rPr lang="en-NZ" smtClean="0"/>
              <a:t>28/09/2023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E6F3-F4FF-4BB0-B795-BF3AE8BC60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88A8-A510-446E-9B25-7AA166FE2BC0}" type="datetimeFigureOut">
              <a:rPr lang="en-NZ" smtClean="0"/>
              <a:t>28/09/2023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E6F3-F4FF-4BB0-B795-BF3AE8BC60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8734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88A8-A510-446E-9B25-7AA166FE2BC0}" type="datetimeFigureOut">
              <a:rPr lang="en-NZ" smtClean="0"/>
              <a:t>28/09/2023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E6F3-F4FF-4BB0-B795-BF3AE8BC60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08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88A8-A510-446E-9B25-7AA166FE2BC0}" type="datetimeFigureOut">
              <a:rPr lang="en-NZ" smtClean="0"/>
              <a:t>28/09/2023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E6F3-F4FF-4BB0-B795-BF3AE8BC60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201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88A8-A510-446E-9B25-7AA166FE2BC0}" type="datetimeFigureOut">
              <a:rPr lang="en-NZ" smtClean="0"/>
              <a:t>28/09/2023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E6F3-F4FF-4BB0-B795-BF3AE8BC60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181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88A8-A510-446E-9B25-7AA166FE2BC0}" type="datetimeFigureOut">
              <a:rPr lang="en-NZ" smtClean="0"/>
              <a:t>28/09/2023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E6F3-F4FF-4BB0-B795-BF3AE8BC60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616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88A8-A510-446E-9B25-7AA166FE2BC0}" type="datetimeFigureOut">
              <a:rPr lang="en-NZ" smtClean="0"/>
              <a:t>28/09/2023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E6F3-F4FF-4BB0-B795-BF3AE8BC60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958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88A8-A510-446E-9B25-7AA166FE2BC0}" type="datetimeFigureOut">
              <a:rPr lang="en-NZ" smtClean="0"/>
              <a:t>28/09/2023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E6F3-F4FF-4BB0-B795-BF3AE8BC60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092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88A8-A510-446E-9B25-7AA166FE2BC0}" type="datetimeFigureOut">
              <a:rPr lang="en-NZ" smtClean="0"/>
              <a:t>28/09/2023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E6F3-F4FF-4BB0-B795-BF3AE8BC60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444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088A8-A510-446E-9B25-7AA166FE2BC0}" type="datetimeFigureOut">
              <a:rPr lang="en-NZ" smtClean="0"/>
              <a:t>28/09/2023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3E6F3-F4FF-4BB0-B795-BF3AE8BC60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360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088A8-A510-446E-9B25-7AA166FE2BC0}" type="datetimeFigureOut">
              <a:rPr lang="en-NZ" smtClean="0"/>
              <a:t>28/09/2023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3E6F3-F4FF-4BB0-B795-BF3AE8BC60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7797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Sport Exercise and Rehabilitation Special Interest Group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Advanced Practice Career Pathway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0689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Function of the Special Interest Group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Facilitating effective networking and communication among osteopathic practitioners.</a:t>
            </a:r>
          </a:p>
          <a:p>
            <a:r>
              <a:rPr lang="en-US" dirty="0" smtClean="0"/>
              <a:t>Promoting the exchange of knowledge, research, and best practice within the osteopathic community.</a:t>
            </a:r>
          </a:p>
          <a:p>
            <a:r>
              <a:rPr lang="en-US" dirty="0" smtClean="0"/>
              <a:t>Supporting Inclusivity cultural diversity, and equitable health outcomes in the fields of sport, exercise and rehabilitation.</a:t>
            </a:r>
          </a:p>
          <a:p>
            <a:r>
              <a:rPr lang="en-US" dirty="0" smtClean="0"/>
              <a:t>Supporting ongoing professional development through the organizing of educational events, workshops, conferences, and webinars.</a:t>
            </a:r>
          </a:p>
          <a:p>
            <a:r>
              <a:rPr lang="en-US" dirty="0" smtClean="0"/>
              <a:t>Fostering strategic relationships and partnerships with other professional organizations, healthcare providers, educators, funders, researchers and other stakeholders also involved in sport, exercise, and rehabilitation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9568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do we need this SIG?</a:t>
            </a:r>
            <a:br>
              <a:rPr lang="en-US" dirty="0" smtClean="0"/>
            </a:br>
            <a:r>
              <a:rPr lang="en-US" dirty="0" smtClean="0"/>
              <a:t>Rehabilitation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 Expert Reference Group for Osteopathy (ERG) September 2023</a:t>
            </a:r>
          </a:p>
          <a:p>
            <a:pPr marL="0" indent="0">
              <a:buNone/>
            </a:pPr>
            <a:r>
              <a:rPr lang="en-US" dirty="0" smtClean="0"/>
              <a:t>	1 </a:t>
            </a:r>
            <a:r>
              <a:rPr lang="en-US" dirty="0"/>
              <a:t>R</a:t>
            </a:r>
            <a:r>
              <a:rPr lang="en-US" dirty="0" smtClean="0"/>
              <a:t>ecommended that ACC develop </a:t>
            </a:r>
            <a:r>
              <a:rPr lang="en-US" dirty="0"/>
              <a:t>r</a:t>
            </a:r>
            <a:r>
              <a:rPr lang="en-US" dirty="0" smtClean="0"/>
              <a:t>ehabilitation outcome 	measures</a:t>
            </a:r>
          </a:p>
          <a:p>
            <a:pPr marL="0" indent="0">
              <a:buNone/>
            </a:pPr>
            <a:r>
              <a:rPr lang="en-US" dirty="0" smtClean="0"/>
              <a:t>	2 ACC currently using the review to improve rehabilitation 	outcomes.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4138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 and Sport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 2 Diabetes accounts for approximately 10% of the total health budget, or $2.1B NZD per annum. Predictions estimate by 2040, diabetes will cost New Zealand $3.5 billion 16% of the current health budget, (Holder-Pearson et al 2022)</a:t>
            </a:r>
          </a:p>
          <a:p>
            <a:r>
              <a:rPr lang="en-US" dirty="0" smtClean="0"/>
              <a:t>Cardiovascular Disease estimated annual cost to the health system of $3.3 billion, (Wilson et al 2023)</a:t>
            </a:r>
          </a:p>
          <a:p>
            <a:r>
              <a:rPr lang="en-US" dirty="0" smtClean="0"/>
              <a:t>Cancer is the leading cause of health loss in </a:t>
            </a:r>
            <a:r>
              <a:rPr lang="en-US" dirty="0" err="1" smtClean="0"/>
              <a:t>Aotearoa</a:t>
            </a:r>
            <a:r>
              <a:rPr lang="en-US" dirty="0" smtClean="0"/>
              <a:t> New Zealand with about 25,000 people diagnosed every year……prevention efforts can be strengthened……. insufficient physical activity….. Up to 50% preventable, (Cancer Control Agency 2022)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2820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Chronic inflammation is a prime contributor to chronic diseases, depression poor mental and the leading cause of death in the world (Centre for Disease Control 2017, </a:t>
            </a:r>
            <a:r>
              <a:rPr lang="en-US" dirty="0" err="1"/>
              <a:t>Danzer</a:t>
            </a:r>
            <a:r>
              <a:rPr lang="en-US" dirty="0"/>
              <a:t> et al 2008)</a:t>
            </a:r>
          </a:p>
          <a:p>
            <a:r>
              <a:rPr lang="en-US" dirty="0" smtClean="0"/>
              <a:t>VO2 Max is a major predictor of all cause mortality</a:t>
            </a:r>
          </a:p>
          <a:p>
            <a:r>
              <a:rPr lang="en-US" dirty="0" smtClean="0"/>
              <a:t>Skeletal muscle index is a major predictor of all cause mortality.</a:t>
            </a:r>
          </a:p>
          <a:p>
            <a:r>
              <a:rPr lang="en-US" dirty="0" smtClean="0"/>
              <a:t>Increases detoxification pathways</a:t>
            </a:r>
          </a:p>
          <a:p>
            <a:r>
              <a:rPr lang="en-US" dirty="0" smtClean="0"/>
              <a:t>Increases testosterone production which reduces all cause mortality in males</a:t>
            </a:r>
          </a:p>
          <a:p>
            <a:r>
              <a:rPr lang="en-US" dirty="0" smtClean="0"/>
              <a:t>Balancing hormone levels in females.</a:t>
            </a:r>
          </a:p>
          <a:p>
            <a:r>
              <a:rPr lang="en-US" dirty="0" smtClean="0"/>
              <a:t>Mitochondrial Genesis.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5542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Rehabilitation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1765267" y="1488678"/>
            <a:ext cx="10019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Purpose of Rehabilitation is to return an individual back to full function </a:t>
            </a:r>
            <a:r>
              <a:rPr lang="en-US" dirty="0" err="1" smtClean="0"/>
              <a:t>minimising</a:t>
            </a:r>
            <a:r>
              <a:rPr lang="en-US" dirty="0" smtClean="0"/>
              <a:t> re injury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5438502" y="2250605"/>
            <a:ext cx="229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Osteopathy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4972593" y="3156379"/>
            <a:ext cx="2364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Osteopathic Rehabilitation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1789612" y="4506686"/>
            <a:ext cx="2481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Activities of Daily Living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5734593" y="4506686"/>
            <a:ext cx="2468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Exercise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9078685" y="4506686"/>
            <a:ext cx="291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Sports</a:t>
            </a:r>
            <a:endParaRPr lang="en-NZ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96000" y="2619937"/>
            <a:ext cx="0" cy="580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6" idx="0"/>
          </p:cNvCxnSpPr>
          <p:nvPr/>
        </p:nvCxnSpPr>
        <p:spPr>
          <a:xfrm flipH="1">
            <a:off x="3030583" y="3762103"/>
            <a:ext cx="3065417" cy="744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96000" y="3762103"/>
            <a:ext cx="0" cy="744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096000" y="3762103"/>
            <a:ext cx="3283131" cy="7445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59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Educational Pathways</a:t>
            </a:r>
            <a:endParaRPr lang="en-NZ" dirty="0"/>
          </a:p>
        </p:txBody>
      </p:sp>
      <p:sp>
        <p:nvSpPr>
          <p:cNvPr id="3" name="Oval 2"/>
          <p:cNvSpPr/>
          <p:nvPr/>
        </p:nvSpPr>
        <p:spPr>
          <a:xfrm>
            <a:off x="4598126" y="3095897"/>
            <a:ext cx="2677885" cy="14499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Education</a:t>
            </a:r>
            <a:endParaRPr lang="en-NZ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184571" y="2542250"/>
            <a:ext cx="2697621" cy="9540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882743" y="1867989"/>
            <a:ext cx="265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Online Education From Australia MEMBERS ONLY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8987246" y="4379396"/>
            <a:ext cx="2834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Courses from New Zealand able to be uploaded onto Australia website Members only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4656908" y="5490865"/>
            <a:ext cx="347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 face to face courses to be developed in line with New Zealand needs 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423733"/>
            <a:ext cx="3735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Conversation to start with Tertiary level courses developed at Education providers such as Ara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920931" y="4567535"/>
            <a:ext cx="3043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Existing University and Polytechnic sport exercise and rehabilitation courses used </a:t>
            </a:r>
            <a:endParaRPr lang="en-NZ" dirty="0"/>
          </a:p>
        </p:txBody>
      </p:sp>
      <p:cxnSp>
        <p:nvCxnSpPr>
          <p:cNvPr id="13" name="Straight Arrow Connector 12"/>
          <p:cNvCxnSpPr>
            <a:endCxn id="7" idx="1"/>
          </p:cNvCxnSpPr>
          <p:nvPr/>
        </p:nvCxnSpPr>
        <p:spPr>
          <a:xfrm>
            <a:off x="7184571" y="4114800"/>
            <a:ext cx="1802675" cy="864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4"/>
          </p:cNvCxnSpPr>
          <p:nvPr/>
        </p:nvCxnSpPr>
        <p:spPr>
          <a:xfrm flipH="1">
            <a:off x="5937068" y="4545874"/>
            <a:ext cx="1" cy="944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2318517" y="2397846"/>
            <a:ext cx="2972222" cy="991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0" idx="0"/>
          </p:cNvCxnSpPr>
          <p:nvPr/>
        </p:nvCxnSpPr>
        <p:spPr>
          <a:xfrm flipH="1">
            <a:off x="2442754" y="4114800"/>
            <a:ext cx="2214154" cy="452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64364" y="1309675"/>
            <a:ext cx="2620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Special Interest Groups to develop guidelines, educational pathways.</a:t>
            </a:r>
            <a:endParaRPr lang="en-NZ" dirty="0"/>
          </a:p>
        </p:txBody>
      </p:sp>
      <p:cxnSp>
        <p:nvCxnSpPr>
          <p:cNvPr id="17" name="Straight Arrow Connector 16"/>
          <p:cNvCxnSpPr>
            <a:stCxn id="3" idx="0"/>
          </p:cNvCxnSpPr>
          <p:nvPr/>
        </p:nvCxnSpPr>
        <p:spPr>
          <a:xfrm flipH="1" flipV="1">
            <a:off x="5937068" y="2274895"/>
            <a:ext cx="1" cy="821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49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9741" y="62342"/>
            <a:ext cx="1704109" cy="803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Part A: Possession of an university qualification level 7 minimum </a:t>
            </a:r>
            <a:endParaRPr lang="en-NZ" sz="1000" dirty="0"/>
          </a:p>
        </p:txBody>
      </p:sp>
      <p:sp>
        <p:nvSpPr>
          <p:cNvPr id="3" name="Rectangle 2"/>
          <p:cNvSpPr/>
          <p:nvPr/>
        </p:nvSpPr>
        <p:spPr>
          <a:xfrm>
            <a:off x="2119738" y="1110523"/>
            <a:ext cx="1704109" cy="775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Part B: Proof of continued professional development</a:t>
            </a:r>
            <a:endParaRPr lang="en-NZ" sz="1000" dirty="0"/>
          </a:p>
        </p:txBody>
      </p:sp>
      <p:sp>
        <p:nvSpPr>
          <p:cNvPr id="4" name="Rectangle 3"/>
          <p:cNvSpPr/>
          <p:nvPr/>
        </p:nvSpPr>
        <p:spPr>
          <a:xfrm>
            <a:off x="2119738" y="2126667"/>
            <a:ext cx="1704109" cy="803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Part C: Written Professional Reference Check</a:t>
            </a:r>
            <a:endParaRPr lang="en-NZ" sz="1000" dirty="0"/>
          </a:p>
        </p:txBody>
      </p:sp>
      <p:sp>
        <p:nvSpPr>
          <p:cNvPr id="5" name="Rectangle 4"/>
          <p:cNvSpPr/>
          <p:nvPr/>
        </p:nvSpPr>
        <p:spPr>
          <a:xfrm>
            <a:off x="2119738" y="3170521"/>
            <a:ext cx="1704109" cy="678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Part D: Pathway Specific CV</a:t>
            </a:r>
            <a:endParaRPr lang="en-NZ" sz="1000" dirty="0"/>
          </a:p>
        </p:txBody>
      </p:sp>
      <p:sp>
        <p:nvSpPr>
          <p:cNvPr id="6" name="Rectangle 5"/>
          <p:cNvSpPr/>
          <p:nvPr/>
        </p:nvSpPr>
        <p:spPr>
          <a:xfrm>
            <a:off x="2119738" y="4089684"/>
            <a:ext cx="1704109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Candidate Declaration</a:t>
            </a:r>
            <a:endParaRPr lang="en-NZ" sz="1000" dirty="0"/>
          </a:p>
        </p:txBody>
      </p:sp>
      <p:sp>
        <p:nvSpPr>
          <p:cNvPr id="7" name="Rectangle 6"/>
          <p:cNvSpPr/>
          <p:nvPr/>
        </p:nvSpPr>
        <p:spPr>
          <a:xfrm>
            <a:off x="2119737" y="5091974"/>
            <a:ext cx="1704109" cy="78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Complete Application Paperwork</a:t>
            </a:r>
            <a:endParaRPr lang="en-NZ" sz="1050" dirty="0"/>
          </a:p>
        </p:txBody>
      </p:sp>
      <p:sp>
        <p:nvSpPr>
          <p:cNvPr id="8" name="Rectangle 7"/>
          <p:cNvSpPr/>
          <p:nvPr/>
        </p:nvSpPr>
        <p:spPr>
          <a:xfrm>
            <a:off x="166247" y="5091973"/>
            <a:ext cx="1634837" cy="78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Read Relevant Quality Practice Framework</a:t>
            </a:r>
            <a:endParaRPr lang="en-NZ" sz="1000" dirty="0"/>
          </a:p>
        </p:txBody>
      </p:sp>
      <p:sp>
        <p:nvSpPr>
          <p:cNvPr id="9" name="Rectangle 8"/>
          <p:cNvSpPr/>
          <p:nvPr/>
        </p:nvSpPr>
        <p:spPr>
          <a:xfrm>
            <a:off x="4159809" y="5091973"/>
            <a:ext cx="1579418" cy="78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Pay Application Fee</a:t>
            </a:r>
            <a:endParaRPr lang="en-NZ" sz="1000" dirty="0"/>
          </a:p>
        </p:txBody>
      </p:sp>
      <p:sp>
        <p:nvSpPr>
          <p:cNvPr id="10" name="Rectangle 9"/>
          <p:cNvSpPr/>
          <p:nvPr/>
        </p:nvSpPr>
        <p:spPr>
          <a:xfrm>
            <a:off x="166247" y="62342"/>
            <a:ext cx="1634837" cy="803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Continuous Member of the ONZ</a:t>
            </a:r>
            <a:endParaRPr lang="en-NZ" sz="1000" dirty="0"/>
          </a:p>
        </p:txBody>
      </p:sp>
      <p:sp>
        <p:nvSpPr>
          <p:cNvPr id="11" name="Rectangle 10"/>
          <p:cNvSpPr/>
          <p:nvPr/>
        </p:nvSpPr>
        <p:spPr>
          <a:xfrm>
            <a:off x="4142507" y="62342"/>
            <a:ext cx="1510145" cy="803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Proof of Continued support and development of Osteopathy</a:t>
            </a:r>
            <a:endParaRPr lang="en-NZ" sz="1000" dirty="0"/>
          </a:p>
        </p:txBody>
      </p:sp>
      <p:sp>
        <p:nvSpPr>
          <p:cNvPr id="13" name="Rectangle 12"/>
          <p:cNvSpPr/>
          <p:nvPr/>
        </p:nvSpPr>
        <p:spPr>
          <a:xfrm>
            <a:off x="7114305" y="5140891"/>
            <a:ext cx="1524000" cy="7897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Application reviewed feedback if any detail missing</a:t>
            </a:r>
            <a:endParaRPr lang="en-NZ" sz="1000" dirty="0"/>
          </a:p>
        </p:txBody>
      </p:sp>
      <p:sp>
        <p:nvSpPr>
          <p:cNvPr id="14" name="Rectangle 13"/>
          <p:cNvSpPr/>
          <p:nvPr/>
        </p:nvSpPr>
        <p:spPr>
          <a:xfrm>
            <a:off x="8922326" y="5140891"/>
            <a:ext cx="1482437" cy="7897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Reviewers Notified</a:t>
            </a:r>
            <a:endParaRPr lang="en-NZ" sz="1000" dirty="0"/>
          </a:p>
        </p:txBody>
      </p:sp>
      <p:sp>
        <p:nvSpPr>
          <p:cNvPr id="15" name="Rectangle 14"/>
          <p:cNvSpPr/>
          <p:nvPr/>
        </p:nvSpPr>
        <p:spPr>
          <a:xfrm>
            <a:off x="10688784" y="5161672"/>
            <a:ext cx="1454717" cy="74814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Outcome</a:t>
            </a:r>
            <a:endParaRPr lang="en-NZ" sz="1000" dirty="0"/>
          </a:p>
        </p:txBody>
      </p:sp>
      <p:sp>
        <p:nvSpPr>
          <p:cNvPr id="16" name="Oval 15"/>
          <p:cNvSpPr/>
          <p:nvPr/>
        </p:nvSpPr>
        <p:spPr>
          <a:xfrm>
            <a:off x="5791183" y="5133537"/>
            <a:ext cx="1219210" cy="7897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Application Lodged</a:t>
            </a:r>
            <a:endParaRPr lang="en-NZ" sz="1000" dirty="0"/>
          </a:p>
        </p:txBody>
      </p:sp>
      <p:cxnSp>
        <p:nvCxnSpPr>
          <p:cNvPr id="18" name="Straight Arrow Connector 17"/>
          <p:cNvCxnSpPr>
            <a:stCxn id="10" idx="3"/>
            <a:endCxn id="2" idx="1"/>
          </p:cNvCxnSpPr>
          <p:nvPr/>
        </p:nvCxnSpPr>
        <p:spPr>
          <a:xfrm>
            <a:off x="1801084" y="464124"/>
            <a:ext cx="3186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1"/>
            <a:endCxn id="2" idx="3"/>
          </p:cNvCxnSpPr>
          <p:nvPr/>
        </p:nvCxnSpPr>
        <p:spPr>
          <a:xfrm flipH="1">
            <a:off x="3823850" y="464124"/>
            <a:ext cx="3186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2" idx="2"/>
            <a:endCxn id="3" idx="0"/>
          </p:cNvCxnSpPr>
          <p:nvPr/>
        </p:nvCxnSpPr>
        <p:spPr>
          <a:xfrm flipH="1">
            <a:off x="2971793" y="865906"/>
            <a:ext cx="3" cy="244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3" idx="2"/>
            <a:endCxn id="4" idx="0"/>
          </p:cNvCxnSpPr>
          <p:nvPr/>
        </p:nvCxnSpPr>
        <p:spPr>
          <a:xfrm>
            <a:off x="2971793" y="1886377"/>
            <a:ext cx="0" cy="240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4" idx="2"/>
            <a:endCxn id="5" idx="0"/>
          </p:cNvCxnSpPr>
          <p:nvPr/>
        </p:nvCxnSpPr>
        <p:spPr>
          <a:xfrm>
            <a:off x="2971793" y="2930231"/>
            <a:ext cx="0" cy="240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5" idx="2"/>
            <a:endCxn id="6" idx="0"/>
          </p:cNvCxnSpPr>
          <p:nvPr/>
        </p:nvCxnSpPr>
        <p:spPr>
          <a:xfrm>
            <a:off x="2971793" y="3849394"/>
            <a:ext cx="0" cy="240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6" idx="2"/>
            <a:endCxn id="7" idx="0"/>
          </p:cNvCxnSpPr>
          <p:nvPr/>
        </p:nvCxnSpPr>
        <p:spPr>
          <a:xfrm flipH="1">
            <a:off x="2971792" y="4851684"/>
            <a:ext cx="1" cy="240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3"/>
            <a:endCxn id="7" idx="1"/>
          </p:cNvCxnSpPr>
          <p:nvPr/>
        </p:nvCxnSpPr>
        <p:spPr>
          <a:xfrm>
            <a:off x="1801084" y="5486828"/>
            <a:ext cx="31865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7" idx="3"/>
            <a:endCxn id="9" idx="1"/>
          </p:cNvCxnSpPr>
          <p:nvPr/>
        </p:nvCxnSpPr>
        <p:spPr>
          <a:xfrm flipV="1">
            <a:off x="3823846" y="5486828"/>
            <a:ext cx="33596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3" idx="3"/>
            <a:endCxn id="14" idx="1"/>
          </p:cNvCxnSpPr>
          <p:nvPr/>
        </p:nvCxnSpPr>
        <p:spPr>
          <a:xfrm>
            <a:off x="8638305" y="5535746"/>
            <a:ext cx="2840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4" idx="3"/>
            <a:endCxn id="15" idx="1"/>
          </p:cNvCxnSpPr>
          <p:nvPr/>
        </p:nvCxnSpPr>
        <p:spPr>
          <a:xfrm flipV="1">
            <a:off x="10404763" y="5535745"/>
            <a:ext cx="28402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166247" y="6251427"/>
            <a:ext cx="5572980" cy="38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119737" y="6329560"/>
            <a:ext cx="2022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Member Process</a:t>
            </a:r>
            <a:endParaRPr lang="en-NZ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114305" y="6251427"/>
            <a:ext cx="50291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8922326" y="6387589"/>
            <a:ext cx="2008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Internal Process</a:t>
            </a:r>
            <a:endParaRPr lang="en-NZ" dirty="0"/>
          </a:p>
        </p:txBody>
      </p:sp>
      <p:sp>
        <p:nvSpPr>
          <p:cNvPr id="53" name="TextBox 52"/>
          <p:cNvSpPr txBox="1"/>
          <p:nvPr/>
        </p:nvSpPr>
        <p:spPr>
          <a:xfrm>
            <a:off x="6754071" y="279458"/>
            <a:ext cx="53894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Advanced Practice Tertiary Pathway</a:t>
            </a:r>
            <a:endParaRPr lang="en-NZ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42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673" y="152400"/>
            <a:ext cx="1717963" cy="831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Continued Membership of ONZ</a:t>
            </a:r>
            <a:endParaRPr lang="en-NZ" sz="1000" dirty="0"/>
          </a:p>
        </p:txBody>
      </p:sp>
      <p:sp>
        <p:nvSpPr>
          <p:cNvPr id="3" name="Rectangle 2"/>
          <p:cNvSpPr/>
          <p:nvPr/>
        </p:nvSpPr>
        <p:spPr>
          <a:xfrm>
            <a:off x="2313709" y="152400"/>
            <a:ext cx="1510146" cy="817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Part A: Completion of a minimum 150 </a:t>
            </a:r>
            <a:r>
              <a:rPr lang="en-US" sz="1000" dirty="0" err="1" smtClean="0"/>
              <a:t>hrs</a:t>
            </a:r>
            <a:r>
              <a:rPr lang="en-US" sz="1000" dirty="0" smtClean="0"/>
              <a:t>  of formal learning related to pathway </a:t>
            </a:r>
            <a:endParaRPr lang="en-NZ" sz="1000" dirty="0"/>
          </a:p>
        </p:txBody>
      </p:sp>
      <p:sp>
        <p:nvSpPr>
          <p:cNvPr id="4" name="Rectangle 3"/>
          <p:cNvSpPr/>
          <p:nvPr/>
        </p:nvSpPr>
        <p:spPr>
          <a:xfrm>
            <a:off x="2313709" y="1226127"/>
            <a:ext cx="1510146" cy="775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Part B: Two professional reference checks</a:t>
            </a:r>
            <a:endParaRPr lang="en-NZ" sz="1000" dirty="0"/>
          </a:p>
        </p:txBody>
      </p:sp>
      <p:sp>
        <p:nvSpPr>
          <p:cNvPr id="5" name="Rectangle 4"/>
          <p:cNvSpPr/>
          <p:nvPr/>
        </p:nvSpPr>
        <p:spPr>
          <a:xfrm>
            <a:off x="2313709" y="2258291"/>
            <a:ext cx="1510146" cy="775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Part C: Three pathway specific case studies</a:t>
            </a:r>
            <a:endParaRPr lang="en-NZ" sz="1000" dirty="0"/>
          </a:p>
        </p:txBody>
      </p:sp>
      <p:sp>
        <p:nvSpPr>
          <p:cNvPr id="6" name="Rectangle 5"/>
          <p:cNvSpPr/>
          <p:nvPr/>
        </p:nvSpPr>
        <p:spPr>
          <a:xfrm>
            <a:off x="2313709" y="3290454"/>
            <a:ext cx="1510146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Part D: Pathway specific CV</a:t>
            </a:r>
            <a:endParaRPr lang="en-NZ" sz="1000" dirty="0"/>
          </a:p>
        </p:txBody>
      </p:sp>
      <p:sp>
        <p:nvSpPr>
          <p:cNvPr id="7" name="Rectangle 6"/>
          <p:cNvSpPr/>
          <p:nvPr/>
        </p:nvSpPr>
        <p:spPr>
          <a:xfrm>
            <a:off x="2313709" y="4308763"/>
            <a:ext cx="1510146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Candidate Declaration</a:t>
            </a:r>
            <a:endParaRPr lang="en-NZ" sz="1000" dirty="0"/>
          </a:p>
        </p:txBody>
      </p:sp>
      <p:sp>
        <p:nvSpPr>
          <p:cNvPr id="8" name="Rectangle 7"/>
          <p:cNvSpPr/>
          <p:nvPr/>
        </p:nvSpPr>
        <p:spPr>
          <a:xfrm>
            <a:off x="4197928" y="138545"/>
            <a:ext cx="1745673" cy="817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Proof of continued support and development of Osteopathy </a:t>
            </a:r>
            <a:endParaRPr lang="en-NZ" sz="1000" dirty="0"/>
          </a:p>
        </p:txBody>
      </p:sp>
      <p:sp>
        <p:nvSpPr>
          <p:cNvPr id="9" name="Rectangle 8"/>
          <p:cNvSpPr/>
          <p:nvPr/>
        </p:nvSpPr>
        <p:spPr>
          <a:xfrm>
            <a:off x="2313709" y="5389418"/>
            <a:ext cx="1510146" cy="78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Complete Application Paperwork</a:t>
            </a:r>
            <a:endParaRPr lang="en-NZ" sz="1000" dirty="0"/>
          </a:p>
        </p:txBody>
      </p:sp>
      <p:sp>
        <p:nvSpPr>
          <p:cNvPr id="10" name="Rectangle 9"/>
          <p:cNvSpPr/>
          <p:nvPr/>
        </p:nvSpPr>
        <p:spPr>
          <a:xfrm>
            <a:off x="221673" y="5389417"/>
            <a:ext cx="1717963" cy="78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Read relevant quality practice framework</a:t>
            </a:r>
            <a:endParaRPr lang="en-NZ" sz="1000" dirty="0"/>
          </a:p>
        </p:txBody>
      </p:sp>
      <p:sp>
        <p:nvSpPr>
          <p:cNvPr id="11" name="Rectangle 10"/>
          <p:cNvSpPr/>
          <p:nvPr/>
        </p:nvSpPr>
        <p:spPr>
          <a:xfrm>
            <a:off x="4197928" y="5389416"/>
            <a:ext cx="1745673" cy="7897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Pay Application Fee</a:t>
            </a:r>
            <a:endParaRPr lang="en-NZ" sz="1000" dirty="0"/>
          </a:p>
        </p:txBody>
      </p:sp>
      <p:sp>
        <p:nvSpPr>
          <p:cNvPr id="12" name="Oval 11"/>
          <p:cNvSpPr/>
          <p:nvPr/>
        </p:nvSpPr>
        <p:spPr>
          <a:xfrm>
            <a:off x="6082147" y="5389416"/>
            <a:ext cx="1357745" cy="78970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Application Lodged</a:t>
            </a:r>
            <a:endParaRPr lang="en-NZ" sz="1000" dirty="0"/>
          </a:p>
        </p:txBody>
      </p:sp>
      <p:sp>
        <p:nvSpPr>
          <p:cNvPr id="13" name="Rectangle 12"/>
          <p:cNvSpPr/>
          <p:nvPr/>
        </p:nvSpPr>
        <p:spPr>
          <a:xfrm>
            <a:off x="7578437" y="5389416"/>
            <a:ext cx="1316182" cy="7897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Application Reviewed</a:t>
            </a:r>
            <a:endParaRPr lang="en-NZ" sz="1000" dirty="0"/>
          </a:p>
        </p:txBody>
      </p:sp>
      <p:sp>
        <p:nvSpPr>
          <p:cNvPr id="14" name="Rectangle 13"/>
          <p:cNvSpPr/>
          <p:nvPr/>
        </p:nvSpPr>
        <p:spPr>
          <a:xfrm>
            <a:off x="9199419" y="5389416"/>
            <a:ext cx="1274618" cy="7897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Candidate Eligibility Assessed</a:t>
            </a:r>
            <a:endParaRPr lang="en-NZ" sz="1000" dirty="0"/>
          </a:p>
        </p:txBody>
      </p:sp>
      <p:sp>
        <p:nvSpPr>
          <p:cNvPr id="15" name="Rectangle 14"/>
          <p:cNvSpPr/>
          <p:nvPr/>
        </p:nvSpPr>
        <p:spPr>
          <a:xfrm>
            <a:off x="10723418" y="5389416"/>
            <a:ext cx="1288473" cy="78970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Reviewers Assessment</a:t>
            </a:r>
            <a:endParaRPr lang="en-NZ" sz="1000" dirty="0"/>
          </a:p>
        </p:txBody>
      </p:sp>
      <p:sp>
        <p:nvSpPr>
          <p:cNvPr id="16" name="Rectangle 15"/>
          <p:cNvSpPr/>
          <p:nvPr/>
        </p:nvSpPr>
        <p:spPr>
          <a:xfrm>
            <a:off x="10723417" y="4197927"/>
            <a:ext cx="1288473" cy="87283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Outcome</a:t>
            </a:r>
            <a:endParaRPr lang="en-NZ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7384472" y="832286"/>
            <a:ext cx="46274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Advanced Practitioner Vocational Pathway</a:t>
            </a:r>
            <a:endParaRPr lang="en-NZ" sz="48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21673" y="6359236"/>
            <a:ext cx="5721928" cy="13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33600" y="6488668"/>
            <a:ext cx="1870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Members Process</a:t>
            </a:r>
            <a:endParaRPr lang="en-NZ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578437" y="6359236"/>
            <a:ext cx="4433453" cy="13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943110" y="6396239"/>
            <a:ext cx="1787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Internal Process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52600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F5A86E6328C6469BA64DC9A2ECB661" ma:contentTypeVersion="17" ma:contentTypeDescription="Create a new document." ma:contentTypeScope="" ma:versionID="18fcf4fe8a1fae14d13cf5fdbf50dc41">
  <xsd:schema xmlns:xsd="http://www.w3.org/2001/XMLSchema" xmlns:xs="http://www.w3.org/2001/XMLSchema" xmlns:p="http://schemas.microsoft.com/office/2006/metadata/properties" xmlns:ns2="960cec8b-1b82-40c3-a9e9-be2736eac814" xmlns:ns3="0dae53cd-b20c-4cdd-a874-da382010a558" targetNamespace="http://schemas.microsoft.com/office/2006/metadata/properties" ma:root="true" ma:fieldsID="a68bcabb7e8512b549ac478ed16bc660" ns2:_="" ns3:_="">
    <xsd:import namespace="960cec8b-1b82-40c3-a9e9-be2736eac814"/>
    <xsd:import namespace="0dae53cd-b20c-4cdd-a874-da382010a5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cec8b-1b82-40c3-a9e9-be2736eac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6825b20-a472-471f-bd9f-6b27f15d73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e53cd-b20c-4cdd-a874-da382010a55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b0b5800-a92d-4f88-a33c-4d7cfb9695ed}" ma:internalName="TaxCatchAll" ma:showField="CatchAllData" ma:web="0dae53cd-b20c-4cdd-a874-da382010a5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5E2589-6A11-4D4B-8DE6-AFFB2AC2FABE}"/>
</file>

<file path=customXml/itemProps2.xml><?xml version="1.0" encoding="utf-8"?>
<ds:datastoreItem xmlns:ds="http://schemas.openxmlformats.org/officeDocument/2006/customXml" ds:itemID="{3E0A6DED-7461-460A-9D57-4739D110536A}"/>
</file>

<file path=docProps/app.xml><?xml version="1.0" encoding="utf-8"?>
<Properties xmlns="http://schemas.openxmlformats.org/officeDocument/2006/extended-properties" xmlns:vt="http://schemas.openxmlformats.org/officeDocument/2006/docPropsVTypes">
  <TotalTime>6152</TotalTime>
  <Words>618</Words>
  <Application>Microsoft Office PowerPoint</Application>
  <PresentationFormat>Widescreen</PresentationFormat>
  <Paragraphs>79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Sport Exercise and Rehabilitation Special Interest Group</vt:lpstr>
      <vt:lpstr>Function of the Special Interest Group</vt:lpstr>
      <vt:lpstr>Why do we need this SIG? Rehabilitation</vt:lpstr>
      <vt:lpstr>Exercise and Sport</vt:lpstr>
      <vt:lpstr>PowerPoint Presentation</vt:lpstr>
      <vt:lpstr>Rehabilitation</vt:lpstr>
      <vt:lpstr>Educational Pathways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Exercise and Rehabilitation Special Interest Group</dc:title>
  <dc:creator>Jim Webb</dc:creator>
  <cp:lastModifiedBy>Jim Webb</cp:lastModifiedBy>
  <cp:revision>53</cp:revision>
  <dcterms:created xsi:type="dcterms:W3CDTF">2023-09-11T05:47:05Z</dcterms:created>
  <dcterms:modified xsi:type="dcterms:W3CDTF">2023-09-28T06:40:51Z</dcterms:modified>
</cp:coreProperties>
</file>