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E05B5-BDFB-41E9-BFB2-259F88395B85}" type="datetimeFigureOut">
              <a:rPr lang="en-NZ" smtClean="0"/>
              <a:t>31/08/2023</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21064B-7D93-47B9-95F9-069E61E6989F}" type="slidenum">
              <a:rPr lang="en-NZ" smtClean="0"/>
              <a:t>‹#›</a:t>
            </a:fld>
            <a:endParaRPr lang="en-NZ"/>
          </a:p>
        </p:txBody>
      </p:sp>
    </p:spTree>
    <p:extLst>
      <p:ext uri="{BB962C8B-B14F-4D97-AF65-F5344CB8AC3E}">
        <p14:creationId xmlns:p14="http://schemas.microsoft.com/office/powerpoint/2010/main" val="209122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F3A343-77FC-493A-ADAF-C9E085F471E6}" type="datetime1">
              <a:rPr lang="en-NZ" smtClean="0"/>
              <a:t>31/08/2023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495D46-F7E2-4ED7-99FA-E92EE5EBEA90}" type="slidenum">
              <a:rPr lang="en-NZ" smtClean="0"/>
              <a:t>‹#›</a:t>
            </a:fld>
            <a:endParaRPr lang="en-N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24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B4A734-CBDA-4057-A188-88FED77E4696}" type="datetime1">
              <a:rPr lang="en-NZ" smtClean="0"/>
              <a:t>31/08/2023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3974489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DAB87C-F3C0-4FEA-AE5A-CFC9023E6AEE}" type="datetime1">
              <a:rPr lang="en-NZ" smtClean="0"/>
              <a:t>31/08/2023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166908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39820-4EE4-4505-B84C-A0F34CB65957}" type="datetime1">
              <a:rPr lang="en-NZ" smtClean="0"/>
              <a:t>31/08/2023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4177273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2D5B59-1D7D-4FF2-A9C8-47D6BB0FDFAA}" type="datetime1">
              <a:rPr lang="en-NZ" smtClean="0"/>
              <a:t>31/08/2023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F495D46-F7E2-4ED7-99FA-E92EE5EBEA90}" type="slidenum">
              <a:rPr lang="en-NZ" smtClean="0"/>
              <a:t>‹#›</a:t>
            </a:fld>
            <a:endParaRPr lang="en-N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36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895C08-7F5B-4EF5-BD9C-B1996BAD0200}" type="datetime1">
              <a:rPr lang="en-NZ" smtClean="0"/>
              <a:t>31/08/2023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1599025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61267C-A4ED-4425-8499-322669821102}" type="datetime1">
              <a:rPr lang="en-NZ" smtClean="0"/>
              <a:t>31/08/2023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258845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212302-9BF4-48B9-9BD6-74E2468CD49A}" type="datetime1">
              <a:rPr lang="en-NZ" smtClean="0"/>
              <a:t>31/08/2023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1838944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6E2216-2416-4E13-B17E-1E89679953D2}" type="datetime1">
              <a:rPr lang="en-NZ" smtClean="0"/>
              <a:t>31/08/2023</a:t>
            </a:fld>
            <a:endParaRPr lang="en-N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NZ"/>
          </a:p>
        </p:txBody>
      </p:sp>
      <p:sp>
        <p:nvSpPr>
          <p:cNvPr id="9" name="Slide Number Placeholder 8"/>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1864456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015893-1C19-4FCE-93D1-2874B8E90370}" type="datetime1">
              <a:rPr lang="en-NZ" smtClean="0"/>
              <a:t>31/08/2023</a:t>
            </a:fld>
            <a:endParaRPr lang="en-N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N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495D46-F7E2-4ED7-99FA-E92EE5EBEA90}" type="slidenum">
              <a:rPr lang="en-NZ" smtClean="0"/>
              <a:t>‹#›</a:t>
            </a:fld>
            <a:endParaRPr lang="en-NZ"/>
          </a:p>
        </p:txBody>
      </p:sp>
    </p:spTree>
    <p:extLst>
      <p:ext uri="{BB962C8B-B14F-4D97-AF65-F5344CB8AC3E}">
        <p14:creationId xmlns:p14="http://schemas.microsoft.com/office/powerpoint/2010/main" val="3487646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485CED-A515-43C4-8705-ADB52CCD4CBA}" type="datetime1">
              <a:rPr lang="en-NZ" smtClean="0"/>
              <a:t>31/08/2023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F495D46-F7E2-4ED7-99FA-E92EE5EBEA90}" type="slidenum">
              <a:rPr lang="en-NZ" smtClean="0"/>
              <a:t>‹#›</a:t>
            </a:fld>
            <a:endParaRPr lang="en-NZ"/>
          </a:p>
        </p:txBody>
      </p:sp>
    </p:spTree>
    <p:extLst>
      <p:ext uri="{BB962C8B-B14F-4D97-AF65-F5344CB8AC3E}">
        <p14:creationId xmlns:p14="http://schemas.microsoft.com/office/powerpoint/2010/main" val="63382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F4E643A-6F46-40C0-B408-19F7D5F28BF6}" type="datetime1">
              <a:rPr lang="en-NZ" smtClean="0"/>
              <a:t>31/08/2023</a:t>
            </a:fld>
            <a:endParaRPr lang="en-N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N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495D46-F7E2-4ED7-99FA-E92EE5EBEA90}" type="slidenum">
              <a:rPr lang="en-NZ" smtClean="0"/>
              <a:t>‹#›</a:t>
            </a:fld>
            <a:endParaRPr lang="en-N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865035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bs.gov.au/statistics/classifications/anzsco-australian-and-new-zealand-standard-classification-occupations/latest-relea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steopathiccouncil.org.n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elts.co.n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9A5F-76C9-3CD7-D960-7ECF900840E5}"/>
              </a:ext>
            </a:extLst>
          </p:cNvPr>
          <p:cNvSpPr>
            <a:spLocks noGrp="1"/>
          </p:cNvSpPr>
          <p:nvPr>
            <p:ph type="ctrTitle"/>
          </p:nvPr>
        </p:nvSpPr>
        <p:spPr/>
        <p:txBody>
          <a:bodyPr anchor="t">
            <a:normAutofit fontScale="90000"/>
          </a:bodyPr>
          <a:lstStyle/>
          <a:p>
            <a:r>
              <a:rPr lang="en-US" sz="6000" b="1" dirty="0"/>
              <a:t>Immigration Law Simplified</a:t>
            </a:r>
            <a:br>
              <a:rPr lang="en-US" sz="6000" b="1" dirty="0"/>
            </a:br>
            <a:br>
              <a:rPr lang="en-US" sz="6000" b="1" dirty="0"/>
            </a:br>
            <a:r>
              <a:rPr lang="en-US" sz="4000" b="1" dirty="0"/>
              <a:t>Joamari van der Walt </a:t>
            </a:r>
            <a:r>
              <a:rPr lang="en-US" sz="1300" b="1" dirty="0" err="1"/>
              <a:t>BComm</a:t>
            </a:r>
            <a:r>
              <a:rPr lang="en-US" sz="1300" b="1" dirty="0"/>
              <a:t>-Economics LLB Corporate Law (Stellenbosch)</a:t>
            </a:r>
            <a:br>
              <a:rPr lang="en-US" sz="4000" b="1" dirty="0"/>
            </a:br>
            <a:r>
              <a:rPr lang="en-US" sz="2400" b="1" dirty="0"/>
              <a:t>Solicitor and Barrister New Zealand </a:t>
            </a:r>
            <a:br>
              <a:rPr lang="en-US" sz="2400" b="1" dirty="0"/>
            </a:br>
            <a:r>
              <a:rPr lang="en-US" sz="2400" b="1" dirty="0"/>
              <a:t>Horsley Christie Lawyers</a:t>
            </a:r>
            <a:br>
              <a:rPr lang="en-US" sz="2400" b="1" dirty="0"/>
            </a:br>
            <a:r>
              <a:rPr lang="en-US" sz="1800" b="1" dirty="0"/>
              <a:t>joamariv@horsleychristie.co.nz</a:t>
            </a:r>
            <a:br>
              <a:rPr lang="en-US" sz="6000" b="1" dirty="0"/>
            </a:br>
            <a:endParaRPr lang="en-NZ" sz="6000" b="1" dirty="0"/>
          </a:p>
        </p:txBody>
      </p:sp>
      <p:sp>
        <p:nvSpPr>
          <p:cNvPr id="3" name="Subtitle 2">
            <a:extLst>
              <a:ext uri="{FF2B5EF4-FFF2-40B4-BE49-F238E27FC236}">
                <a16:creationId xmlns:a16="http://schemas.microsoft.com/office/drawing/2014/main" id="{5F97F67F-925C-A506-BDB0-56AE59F213C4}"/>
              </a:ext>
            </a:extLst>
          </p:cNvPr>
          <p:cNvSpPr>
            <a:spLocks noGrp="1"/>
          </p:cNvSpPr>
          <p:nvPr>
            <p:ph type="subTitle" idx="1"/>
          </p:nvPr>
        </p:nvSpPr>
        <p:spPr/>
        <p:txBody>
          <a:bodyPr/>
          <a:lstStyle/>
          <a:p>
            <a:r>
              <a:rPr lang="en-US" dirty="0"/>
              <a:t>Osteopathic council of new </a:t>
            </a:r>
            <a:r>
              <a:rPr lang="en-US" dirty="0" err="1"/>
              <a:t>zealand</a:t>
            </a:r>
            <a:endParaRPr lang="en-NZ" dirty="0"/>
          </a:p>
        </p:txBody>
      </p:sp>
      <p:pic>
        <p:nvPicPr>
          <p:cNvPr id="5" name="Picture 4" descr="https://mcusercontent.com/d0ebeb749713c154c12c22270/images/1fc89de9-bb88-4c4d-aa1e-d04b1771b71b.png">
            <a:extLst>
              <a:ext uri="{FF2B5EF4-FFF2-40B4-BE49-F238E27FC236}">
                <a16:creationId xmlns:a16="http://schemas.microsoft.com/office/drawing/2014/main" id="{D960DA72-2B82-7AC1-EF32-059D9A703336}"/>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
        <p:nvSpPr>
          <p:cNvPr id="7" name="Slide Number Placeholder 6">
            <a:extLst>
              <a:ext uri="{FF2B5EF4-FFF2-40B4-BE49-F238E27FC236}">
                <a16:creationId xmlns:a16="http://schemas.microsoft.com/office/drawing/2014/main" id="{30BECEC9-0B36-F2C5-D972-C61C1F542328}"/>
              </a:ext>
            </a:extLst>
          </p:cNvPr>
          <p:cNvSpPr>
            <a:spLocks noGrp="1"/>
          </p:cNvSpPr>
          <p:nvPr>
            <p:ph type="sldNum" sz="quarter" idx="12"/>
          </p:nvPr>
        </p:nvSpPr>
        <p:spPr/>
        <p:txBody>
          <a:bodyPr/>
          <a:lstStyle/>
          <a:p>
            <a:fld id="{7F495D46-F7E2-4ED7-99FA-E92EE5EBEA90}" type="slidenum">
              <a:rPr lang="en-NZ" smtClean="0"/>
              <a:t>1</a:t>
            </a:fld>
            <a:endParaRPr lang="en-NZ"/>
          </a:p>
        </p:txBody>
      </p:sp>
    </p:spTree>
    <p:extLst>
      <p:ext uri="{BB962C8B-B14F-4D97-AF65-F5344CB8AC3E}">
        <p14:creationId xmlns:p14="http://schemas.microsoft.com/office/powerpoint/2010/main" val="3115409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F8E8D-DB82-17FA-AA8F-03E94C9D8BAE}"/>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Employer Accreditation – Overview</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9C18DC4B-489D-46F5-ACE5-62B115262819}"/>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Need to provide migrant employee with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settlement information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within 1 month of the employee beginning their employment.</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Confirm you will provide migrant employee with paid work time to complete online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employee modules on Employment NZ</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website within 1 month of employee beginning their employment.</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As recruiting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employer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you need to complete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modules with Employment NZ</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during accreditation period.</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You can’t pass costs of accreditation, job check and other related immigration fees onto the migrant employee.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CFA159E9-71C4-FAB0-FABD-49312D3A5225}"/>
              </a:ext>
            </a:extLst>
          </p:cNvPr>
          <p:cNvSpPr>
            <a:spLocks noGrp="1"/>
          </p:cNvSpPr>
          <p:nvPr>
            <p:ph type="sldNum" sz="quarter" idx="12"/>
          </p:nvPr>
        </p:nvSpPr>
        <p:spPr/>
        <p:txBody>
          <a:bodyPr/>
          <a:lstStyle/>
          <a:p>
            <a:fld id="{7F495D46-F7E2-4ED7-99FA-E92EE5EBEA90}" type="slidenum">
              <a:rPr lang="en-NZ" smtClean="0"/>
              <a:t>10</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3BAEB4D9-A611-FB62-491A-D8CA3FCB1C5E}"/>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567102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D285-76A4-68AE-41B7-14C5DA5B112C}"/>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Job Check</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C5D8B021-805B-CD97-8625-733EFAFC37D5}"/>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Process where you apply to INZ to bring in the migrant worker.  If approved INZ will issue you with a Job Token that you then use to apply for the AEWV.  The employer or employee can make this application. </a:t>
            </a: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Need to present the job offer, Job Description, Employment Agreement, need not advertise the role if it is an Osteopath because Osteopath is on the Green List.</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INZ Cost = $610</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1F97451F-A33E-971E-7798-F45D73800E55}"/>
              </a:ext>
            </a:extLst>
          </p:cNvPr>
          <p:cNvSpPr>
            <a:spLocks noGrp="1"/>
          </p:cNvSpPr>
          <p:nvPr>
            <p:ph type="sldNum" sz="quarter" idx="12"/>
          </p:nvPr>
        </p:nvSpPr>
        <p:spPr/>
        <p:txBody>
          <a:bodyPr/>
          <a:lstStyle/>
          <a:p>
            <a:fld id="{7F495D46-F7E2-4ED7-99FA-E92EE5EBEA90}" type="slidenum">
              <a:rPr lang="en-NZ" smtClean="0"/>
              <a:t>11</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71B604A8-4C93-6842-4419-C577E45C4F2F}"/>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250022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F571-A4C7-C132-461B-4C2FCD174BF9}"/>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Accredited Employer Work Visa - Overview</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910D84B9-119E-8658-6420-E4677EF8F5BD}"/>
              </a:ext>
            </a:extLst>
          </p:cNvPr>
          <p:cNvSpPr>
            <a:spLocks noGrp="1"/>
          </p:cNvSpPr>
          <p:nvPr>
            <p:ph idx="1"/>
          </p:nvPr>
        </p:nvSpPr>
        <p:spPr/>
        <p:txBody>
          <a:bodyPr>
            <a:normAutofit lnSpcReduction="10000"/>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Work for an Accredited Employer</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Full time role, at least 30 hours per week</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Paid median wage currently $29.66 an hour</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INZ Cost = $750</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Processing = average 13 days, 90% in 48 days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Currently valid visa for 3 years, will change 27 November 2023 to 5-year visa (visa length and maximum continuous stay), stand down for 12 months. Time count only for AEWV. Can reapply for AEWV to claim the remainder of the 5 years for visa.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If you are on a pathway to Residence do not need to stand down.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If the employee is following the SMC Residence pathway and are working towards gaining points for employment then no standdown. Again, not really relevant because Osteopath is currently on the Green List, so straight to Residence pathway.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25FEE133-1E86-0158-A628-50FA41AAE402}"/>
              </a:ext>
            </a:extLst>
          </p:cNvPr>
          <p:cNvSpPr>
            <a:spLocks noGrp="1"/>
          </p:cNvSpPr>
          <p:nvPr>
            <p:ph type="sldNum" sz="quarter" idx="12"/>
          </p:nvPr>
        </p:nvSpPr>
        <p:spPr/>
        <p:txBody>
          <a:bodyPr/>
          <a:lstStyle/>
          <a:p>
            <a:fld id="{7F495D46-F7E2-4ED7-99FA-E92EE5EBEA90}" type="slidenum">
              <a:rPr lang="en-NZ" smtClean="0"/>
              <a:t>12</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0113CF0E-6479-B9E0-C736-98B0F29A4524}"/>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421786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E4254-95E1-E5D8-9351-3CDF36457B36}"/>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Accredited Employer Work Visa - Overview</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68FD46B1-E62E-2282-9B1B-07F3AAEDD56A}"/>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Job Description should be in line with ANZSCO descriptors, follow this in the job advertisement, Individual Employment Agreement and Job Description.  This will flow onto the Residence Application so it is important that it is aligned.</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Employer advertise role and show evidence that they cannot find a suitable New Zealander to do the job – but do not need to advertise if the role is on the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Green List.</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The employee needs to show that they are qualified to do the job. Qualification certificates, reference letters etc. plus occupational registration evidence.</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Standard evidence on character, health Identity etc.</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CC042672-1E36-0D25-CED4-F0CDB221795B}"/>
              </a:ext>
            </a:extLst>
          </p:cNvPr>
          <p:cNvSpPr>
            <a:spLocks noGrp="1"/>
          </p:cNvSpPr>
          <p:nvPr>
            <p:ph type="sldNum" sz="quarter" idx="12"/>
          </p:nvPr>
        </p:nvSpPr>
        <p:spPr/>
        <p:txBody>
          <a:bodyPr/>
          <a:lstStyle/>
          <a:p>
            <a:fld id="{7F495D46-F7E2-4ED7-99FA-E92EE5EBEA90}" type="slidenum">
              <a:rPr lang="en-NZ" smtClean="0"/>
              <a:t>13</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1429535F-C0D9-0A42-CC6E-1231938FD838}"/>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930561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070F0-E82D-2836-BEB0-5741E7367917}"/>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Accredited Employer Work Visa - Overview</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93817208-9B3F-FD38-0AA4-D6514BBAEA80}"/>
              </a:ext>
            </a:extLst>
          </p:cNvPr>
          <p:cNvSpPr>
            <a:spLocks noGrp="1"/>
          </p:cNvSpPr>
          <p:nvPr>
            <p:ph idx="1"/>
          </p:nvPr>
        </p:nvSpPr>
        <p:spPr/>
        <p:txBody>
          <a:bodyPr/>
          <a:lstStyle/>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May only work for specific accredited employer who offered the job, in the specific location, in specific occupation.  </a:t>
            </a: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If need to change jobs will have to apply for a Variation of Conditions and this is case by case assessed.  </a:t>
            </a: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Simply, if same occupation in same location, then a Variation.  If change location too then it will be a new AEWV application.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A6E26E5A-DED6-D771-E290-7F373A6733A1}"/>
              </a:ext>
            </a:extLst>
          </p:cNvPr>
          <p:cNvSpPr>
            <a:spLocks noGrp="1"/>
          </p:cNvSpPr>
          <p:nvPr>
            <p:ph type="sldNum" sz="quarter" idx="12"/>
          </p:nvPr>
        </p:nvSpPr>
        <p:spPr/>
        <p:txBody>
          <a:bodyPr/>
          <a:lstStyle/>
          <a:p>
            <a:fld id="{7F495D46-F7E2-4ED7-99FA-E92EE5EBEA90}" type="slidenum">
              <a:rPr lang="en-NZ" smtClean="0"/>
              <a:t>14</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1E6A00C8-E776-AF7F-029D-B42E618075F0}"/>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2670946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1D52-C698-FD5F-15B9-E6AF5C84BE66}"/>
              </a:ext>
            </a:extLst>
          </p:cNvPr>
          <p:cNvSpPr>
            <a:spLocks noGrp="1"/>
          </p:cNvSpPr>
          <p:nvPr>
            <p:ph type="title"/>
          </p:nvPr>
        </p:nvSpPr>
        <p:spPr/>
        <p:txBody>
          <a:bodyPr anchor="ctr">
            <a:normAutofit/>
          </a:bodyPr>
          <a:lstStyle/>
          <a:p>
            <a:r>
              <a:rPr lang="en-US" sz="2000" b="1" dirty="0"/>
              <a:t>Summary</a:t>
            </a:r>
            <a:endParaRPr lang="en-NZ" sz="2000" b="1" dirty="0"/>
          </a:p>
        </p:txBody>
      </p:sp>
      <p:sp>
        <p:nvSpPr>
          <p:cNvPr id="3" name="Content Placeholder 2">
            <a:extLst>
              <a:ext uri="{FF2B5EF4-FFF2-40B4-BE49-F238E27FC236}">
                <a16:creationId xmlns:a16="http://schemas.microsoft.com/office/drawing/2014/main" id="{B42D8377-7C0E-6A4B-1DCD-A3670652CB6F}"/>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Straight to Residence – Green List</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Skilled Migrant Residence Visa option</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OCNZ Registration process – why occupational registration is required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ito</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INZ</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Employer Accreditation</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Job Check</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Accredited Employer Work Visa</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69276EF0-CEBD-6242-2173-1C42116A0911}"/>
              </a:ext>
            </a:extLst>
          </p:cNvPr>
          <p:cNvSpPr>
            <a:spLocks noGrp="1"/>
          </p:cNvSpPr>
          <p:nvPr>
            <p:ph type="sldNum" sz="quarter" idx="12"/>
          </p:nvPr>
        </p:nvSpPr>
        <p:spPr/>
        <p:txBody>
          <a:bodyPr/>
          <a:lstStyle/>
          <a:p>
            <a:fld id="{7F495D46-F7E2-4ED7-99FA-E92EE5EBEA90}" type="slidenum">
              <a:rPr lang="en-NZ" smtClean="0"/>
              <a:t>15</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A19EFAB7-8B4A-D478-955E-17CC592C8EE6}"/>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03546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C07F-A34A-E976-8FEF-4490675DD649}"/>
              </a:ext>
            </a:extLst>
          </p:cNvPr>
          <p:cNvSpPr>
            <a:spLocks noGrp="1"/>
          </p:cNvSpPr>
          <p:nvPr>
            <p:ph type="title"/>
          </p:nvPr>
        </p:nvSpPr>
        <p:spPr/>
        <p:txBody>
          <a:bodyPr>
            <a:normAutofit/>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Shortage of Osteopaths in NZ – How do we get them into NZ and keep them in NZ? </a:t>
            </a:r>
            <a:br>
              <a:rPr lang="en-NZ"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sz="2400" dirty="0"/>
          </a:p>
        </p:txBody>
      </p:sp>
      <p:sp>
        <p:nvSpPr>
          <p:cNvPr id="3" name="Content Placeholder 2">
            <a:extLst>
              <a:ext uri="{FF2B5EF4-FFF2-40B4-BE49-F238E27FC236}">
                <a16:creationId xmlns:a16="http://schemas.microsoft.com/office/drawing/2014/main" id="{8393DB34-6158-6D6D-A860-466696892A31}"/>
              </a:ext>
            </a:extLst>
          </p:cNvPr>
          <p:cNvSpPr>
            <a:spLocks noGrp="1"/>
          </p:cNvSpPr>
          <p:nvPr>
            <p:ph idx="1"/>
          </p:nvPr>
        </p:nvSpPr>
        <p:spPr/>
        <p:txBody>
          <a:bodyPr/>
          <a:lstStyle/>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Residence vs Accredited Employer Work Visa (“AEWV”)</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Residence options –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why? More security for the employee especially if they move with their family or, any other reason they might have to want Residence in NZ.  More security for employer, worth spending time training employee, ensures business continuity. Employer must have Accreditation with INZ.</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AEWV – Temporary class work visa –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valid 5 years then 12 months standdown period – must be full time, earn at least the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median wage</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$29.66 – perhaps more appealing for the travelling young adult.  Employer must have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Employer Accreditation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with INZ.</a:t>
            </a:r>
          </a:p>
          <a:p>
            <a:pPr>
              <a:lnSpc>
                <a:spcPct val="107000"/>
              </a:lnSpc>
              <a:spcAft>
                <a:spcPts val="800"/>
              </a:spcAft>
            </a:pPr>
            <a:r>
              <a:rPr lang="en-US" sz="1600" kern="100" dirty="0">
                <a:latin typeface="Calibri" panose="020F0502020204030204" pitchFamily="34" charset="0"/>
                <a:ea typeface="Calibri" panose="020F0502020204030204" pitchFamily="34" charset="0"/>
                <a:cs typeface="Times New Roman" panose="02020603050405020304" pitchFamily="18" charset="0"/>
              </a:rPr>
              <a:t>Immigration New Zealand = “INZ”  www.inz.govt.nz</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AE1EECA5-000B-1F11-1728-AB207CF5296A}"/>
              </a:ext>
            </a:extLst>
          </p:cNvPr>
          <p:cNvSpPr>
            <a:spLocks noGrp="1"/>
          </p:cNvSpPr>
          <p:nvPr>
            <p:ph type="sldNum" sz="quarter" idx="12"/>
          </p:nvPr>
        </p:nvSpPr>
        <p:spPr/>
        <p:txBody>
          <a:bodyPr/>
          <a:lstStyle/>
          <a:p>
            <a:fld id="{7F495D46-F7E2-4ED7-99FA-E92EE5EBEA90}" type="slidenum">
              <a:rPr lang="en-NZ" smtClean="0"/>
              <a:t>2</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BEC08199-77EC-6A92-DC9C-73D137F98AA1}"/>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206307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12CBD-2A9B-DE16-EFA6-E2AFDBA8FC39}"/>
              </a:ext>
            </a:extLst>
          </p:cNvPr>
          <p:cNvSpPr>
            <a:spLocks noGrp="1"/>
          </p:cNvSpPr>
          <p:nvPr>
            <p:ph type="title"/>
          </p:nvPr>
        </p:nvSpPr>
        <p:spPr/>
        <p:txBody>
          <a:bodyPr anchor="ctr">
            <a:normAutofit fontScale="90000"/>
          </a:bodyPr>
          <a:lstStyle/>
          <a:p>
            <a:pPr>
              <a:lnSpc>
                <a:spcPct val="107000"/>
              </a:lnSpc>
              <a:spcAft>
                <a:spcPts val="800"/>
              </a:spcAft>
            </a:pPr>
            <a:br>
              <a:rPr lang="en-US" sz="2000" b="1" kern="100" dirty="0">
                <a:effectLst/>
                <a:latin typeface="Calibri" panose="020F0502020204030204" pitchFamily="34" charset="0"/>
                <a:ea typeface="Calibri" panose="020F0502020204030204" pitchFamily="34" charset="0"/>
                <a:cs typeface="Times New Roman" panose="02020603050405020304" pitchFamily="18" charset="0"/>
              </a:rPr>
            </a:br>
            <a:br>
              <a:rPr lang="en-US" sz="2000" b="1" kern="100" dirty="0">
                <a:effectLst/>
                <a:latin typeface="Calibri" panose="020F0502020204030204" pitchFamily="34" charset="0"/>
                <a:ea typeface="Calibri" panose="020F0502020204030204" pitchFamily="34" charset="0"/>
                <a:cs typeface="Times New Roman" panose="02020603050405020304" pitchFamily="18" charset="0"/>
              </a:rPr>
            </a:br>
            <a:br>
              <a:rPr lang="en-US" sz="20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Residence options for Osteopaths </a:t>
            </a:r>
            <a:br>
              <a:rPr lang="en-NZ" sz="2000" kern="100" dirty="0">
                <a:effectLst/>
                <a:latin typeface="Calibri" panose="020F0502020204030204" pitchFamily="34" charset="0"/>
                <a:ea typeface="Calibri" panose="020F0502020204030204" pitchFamily="34" charset="0"/>
                <a:cs typeface="Times New Roman" panose="02020603050405020304" pitchFamily="18" charset="0"/>
              </a:rPr>
            </a:b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Straight to Residence visa - Green List (best option)</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sz="1800" dirty="0"/>
          </a:p>
        </p:txBody>
      </p:sp>
      <p:sp>
        <p:nvSpPr>
          <p:cNvPr id="3" name="Content Placeholder 2">
            <a:extLst>
              <a:ext uri="{FF2B5EF4-FFF2-40B4-BE49-F238E27FC236}">
                <a16:creationId xmlns:a16="http://schemas.microsoft.com/office/drawing/2014/main" id="{62CF2B86-16FF-6041-6DB8-FB42AD279DE7}"/>
              </a:ext>
            </a:extLst>
          </p:cNvPr>
          <p:cNvSpPr>
            <a:spLocks noGrp="1"/>
          </p:cNvSpPr>
          <p:nvPr>
            <p:ph idx="1"/>
          </p:nvPr>
        </p:nvSpPr>
        <p:spPr/>
        <p:txBody>
          <a:bodyPr>
            <a:normAutofit fontScale="40000" lnSpcReduction="20000"/>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Meaning – eligible for a straight to Residence pathway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Do not have to fit a points system or follow a path to Residence</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Criteria</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Must work for an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Accredited Employer</a:t>
            </a:r>
            <a:r>
              <a:rPr lang="en-US" sz="1800" b="1" kern="100" dirty="0">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Employment Agreement OR have a Job Offer – full time.  Important to follow the ANZSCO (Australian and New Zealand Standard Classification of Occupations) descriptions of what an Osteopath is according to this classification system. </a:t>
            </a:r>
          </a:p>
          <a:p>
            <a:pPr marL="0" lvl="0" indent="0">
              <a:lnSpc>
                <a:spcPct val="107000"/>
              </a:lnSpc>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hlinkClick r:id="rId2"/>
              </a:rPr>
              <a:t>https://www.abs.gov.au/statistics/classifications/anzsco-australian-and-new-zealand-standard-classification-occupations/latest-release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US" sz="1800" kern="100" dirty="0">
                <a:latin typeface="Calibri" panose="020F0502020204030204" pitchFamily="34" charset="0"/>
                <a:ea typeface="Calibri" panose="020F0502020204030204" pitchFamily="34" charset="0"/>
                <a:cs typeface="Times New Roman" panose="02020603050405020304" pitchFamily="18" charset="0"/>
              </a:rPr>
              <a:t>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alary of at least or above the median wage currently $29.66.</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Must be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registered with Osteopathic Council of NZ</a:t>
            </a:r>
            <a:r>
              <a:rPr lang="en-US" sz="1800" b="1" kern="100" dirty="0">
                <a:latin typeface="Calibri" panose="020F0502020204030204" pitchFamily="34" charset="0"/>
                <a:ea typeface="Calibri" panose="020F0502020204030204" pitchFamily="34" charset="0"/>
                <a:cs typeface="Times New Roman" panose="02020603050405020304" pitchFamily="18" charset="0"/>
              </a:rPr>
              <a:t>.</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Can apply offshore or onshore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Come to NZ on AEWV then apply for Residence.</a:t>
            </a: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apply offshore and Residence Visa is awarded, the immigration officer might add a Section 49 condition on your visa that requires you to work for the employer for a certain amount of time. This is in the discretion of the immigration officer.</a:t>
            </a: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Good Health – Medical Certificate.</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Good Character – Police Clearance Certificate.</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English requirement – main applicant IELTS score 6.5, Partner and children above 16 IELTS score 5. </a:t>
            </a:r>
            <a:r>
              <a:rPr lang="en-US" sz="1800" kern="100" dirty="0">
                <a:latin typeface="Calibri" panose="020F0502020204030204" pitchFamily="34" charset="0"/>
                <a:ea typeface="Calibri" panose="020F0502020204030204" pitchFamily="34" charset="0"/>
                <a:cs typeface="Times New Roman" panose="02020603050405020304" pitchFamily="18" charset="0"/>
              </a:rPr>
              <a:t>N</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ote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score is different for Osteo registration (7).</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Age 55 years or younger.</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Can bring partner and children under 24, single, no children of their own –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Note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different if you first enter on AEWV, only children under 19, single, financially dependent on you.</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115F9DE5-7999-2AB2-9372-4F8AB8572FE1}"/>
              </a:ext>
            </a:extLst>
          </p:cNvPr>
          <p:cNvSpPr>
            <a:spLocks noGrp="1"/>
          </p:cNvSpPr>
          <p:nvPr>
            <p:ph type="sldNum" sz="quarter" idx="12"/>
          </p:nvPr>
        </p:nvSpPr>
        <p:spPr/>
        <p:txBody>
          <a:bodyPr/>
          <a:lstStyle/>
          <a:p>
            <a:fld id="{7F495D46-F7E2-4ED7-99FA-E92EE5EBEA90}" type="slidenum">
              <a:rPr lang="en-NZ" smtClean="0"/>
              <a:t>3</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C5176B6E-E8EA-FE18-3C89-15AF54097FD9}"/>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291296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55C0F-1100-D902-7C3F-CD601395AB69}"/>
              </a:ext>
            </a:extLst>
          </p:cNvPr>
          <p:cNvSpPr>
            <a:spLocks noGrp="1"/>
          </p:cNvSpPr>
          <p:nvPr>
            <p:ph type="title"/>
          </p:nvPr>
        </p:nvSpPr>
        <p:spPr/>
        <p:txBody>
          <a:bodyPr anchor="ctr">
            <a:normAutofit fontScale="90000"/>
          </a:bodyPr>
          <a:lstStyle/>
          <a:p>
            <a:b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Residence options for Osteopaths </a:t>
            </a:r>
            <a:r>
              <a:rPr kumimoji="0" lang="en-NZ" sz="20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a:t>
            </a:r>
            <a:br>
              <a:rPr kumimoji="0" lang="en-NZ" sz="20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Straight to Residence visa Green List (best option)</a:t>
            </a: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B5E88E85-7BF3-8E95-52C1-13207F2F1F1A}"/>
              </a:ext>
            </a:extLst>
          </p:cNvPr>
          <p:cNvSpPr>
            <a:spLocks noGrp="1"/>
          </p:cNvSpPr>
          <p:nvPr>
            <p:ph idx="1"/>
          </p:nvPr>
        </p:nvSpPr>
        <p:spPr/>
        <p:txBody>
          <a:bodyPr>
            <a:normAutofit/>
          </a:bodyPr>
          <a:lstStyle/>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Occupational Registration</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See Guide – </a:t>
            </a:r>
            <a:r>
              <a:rPr lang="en-US" sz="1600" i="1" kern="100" dirty="0">
                <a:effectLst/>
                <a:latin typeface="Calibri" panose="020F0502020204030204" pitchFamily="34" charset="0"/>
                <a:ea typeface="Calibri" panose="020F0502020204030204" pitchFamily="34" charset="0"/>
                <a:cs typeface="Times New Roman" panose="02020603050405020304" pitchFamily="18" charset="0"/>
              </a:rPr>
              <a:t>“Registration Information for overseas trained Osteopaths</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kern="100" dirty="0">
                <a:effectLst/>
                <a:latin typeface="Calibri" panose="020F0502020204030204" pitchFamily="34" charset="0"/>
                <a:ea typeface="Calibri" panose="020F0502020204030204" pitchFamily="34" charset="0"/>
                <a:cs typeface="Times New Roman" panose="02020603050405020304" pitchFamily="18" charset="0"/>
                <a:hlinkClick r:id="rId2"/>
              </a:rPr>
              <a:t>www.osteopathiccouncil.org.nz</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Starting point = to work legally as Osteopath in NZ</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Registered by Osteopathic Council of NZ (“OCNZ”)</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Hold a current practicing certificate</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This process takes approx. 8 weeks – may be longer – case by case basis (no NZQA assessment required).  OCNZ will consider the comparability of the quals to NZ standards and capabilities.  There is no examination requirement.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EC9861EC-CA45-4B2D-4232-8BF2392D9C78}"/>
              </a:ext>
            </a:extLst>
          </p:cNvPr>
          <p:cNvSpPr>
            <a:spLocks noGrp="1"/>
          </p:cNvSpPr>
          <p:nvPr>
            <p:ph type="sldNum" sz="quarter" idx="12"/>
          </p:nvPr>
        </p:nvSpPr>
        <p:spPr/>
        <p:txBody>
          <a:bodyPr/>
          <a:lstStyle/>
          <a:p>
            <a:fld id="{7F495D46-F7E2-4ED7-99FA-E92EE5EBEA90}" type="slidenum">
              <a:rPr lang="en-NZ" smtClean="0"/>
              <a:t>4</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0AD3494D-B2F0-4B63-EECD-73B334C599B3}"/>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189696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8871-68A0-252A-D892-14F99F560481}"/>
              </a:ext>
            </a:extLst>
          </p:cNvPr>
          <p:cNvSpPr>
            <a:spLocks noGrp="1"/>
          </p:cNvSpPr>
          <p:nvPr>
            <p:ph type="title"/>
          </p:nvPr>
        </p:nvSpPr>
        <p:spPr/>
        <p:txBody>
          <a:bodyPr anchor="ctr">
            <a:normAutofit fontScale="90000"/>
          </a:bodyPr>
          <a:lstStyle/>
          <a:p>
            <a:b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2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Residence options for Osteopaths </a:t>
            </a: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a:t>
            </a: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18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Straight to Residence visa Green List (best option)</a:t>
            </a:r>
            <a:br>
              <a:rPr kumimoji="0" lang="en-NZ" sz="16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EB6E64C4-0425-6AF1-A88E-C1BBDC43BD6B}"/>
              </a:ext>
            </a:extLst>
          </p:cNvPr>
          <p:cNvSpPr>
            <a:spLocks noGrp="1"/>
          </p:cNvSpPr>
          <p:nvPr>
            <p:ph idx="1"/>
          </p:nvPr>
        </p:nvSpPr>
        <p:spPr/>
        <p:txBody>
          <a:bodyPr>
            <a:normAutofit fontScale="25000" lnSpcReduction="20000"/>
          </a:bodyPr>
          <a:lstStyle/>
          <a:p>
            <a:pPr>
              <a:lnSpc>
                <a:spcPct val="107000"/>
              </a:lnSpc>
              <a:spcAft>
                <a:spcPts val="800"/>
              </a:spcAft>
            </a:pPr>
            <a:r>
              <a:rPr lang="en-US" sz="4300" b="1" kern="100" dirty="0">
                <a:effectLst/>
                <a:latin typeface="Calibri" panose="020F0502020204030204" pitchFamily="34" charset="0"/>
                <a:ea typeface="Calibri" panose="020F0502020204030204" pitchFamily="34" charset="0"/>
                <a:cs typeface="Times New Roman" panose="02020603050405020304" pitchFamily="18" charset="0"/>
              </a:rPr>
              <a:t>Requirements for Registration</a:t>
            </a: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 – Section 15 of the Health Practitioners Competence Assurance Act 2003</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Qualifications </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Fit for Registration</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mj-lt"/>
              <a:buAutoNum type="alphaL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English proficient IELTS score 7 (different from Residence application) – only where qualifications were not taught in English  </a:t>
            </a:r>
            <a:r>
              <a:rPr lang="en-US" sz="4300" kern="100" dirty="0">
                <a:effectLst/>
                <a:latin typeface="Calibri" panose="020F0502020204030204" pitchFamily="34" charset="0"/>
                <a:ea typeface="Calibri" panose="020F0502020204030204" pitchFamily="34" charset="0"/>
                <a:cs typeface="Times New Roman" panose="02020603050405020304" pitchFamily="18" charset="0"/>
                <a:hlinkClick r:id="rId2"/>
              </a:rPr>
              <a:t>www.ielts.co.nz</a:t>
            </a: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mj-lt"/>
              <a:buAutoNum type="alphaL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No criminal convictions</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mj-lt"/>
              <a:buAutoNum type="alphaL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Physical and mental health</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mj-lt"/>
              <a:buAutoNum type="alphaL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Good standing</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Competent to practice – capabilities assessment</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300" b="1" kern="100" dirty="0">
                <a:effectLst/>
                <a:latin typeface="Calibri" panose="020F0502020204030204" pitchFamily="34" charset="0"/>
                <a:ea typeface="Calibri" panose="020F0502020204030204" pitchFamily="34" charset="0"/>
                <a:cs typeface="Times New Roman" panose="02020603050405020304" pitchFamily="18" charset="0"/>
              </a:rPr>
              <a:t>Register and Apply for </a:t>
            </a:r>
            <a:r>
              <a:rPr lang="en-US" sz="4300" b="1" kern="100" dirty="0" err="1">
                <a:effectLst/>
                <a:latin typeface="Calibri" panose="020F0502020204030204" pitchFamily="34" charset="0"/>
                <a:ea typeface="Calibri" panose="020F0502020204030204" pitchFamily="34" charset="0"/>
                <a:cs typeface="Times New Roman" panose="02020603050405020304" pitchFamily="18" charset="0"/>
              </a:rPr>
              <a:t>Practising</a:t>
            </a:r>
            <a:r>
              <a:rPr lang="en-US" sz="4300" b="1" kern="100" dirty="0">
                <a:effectLst/>
                <a:latin typeface="Calibri" panose="020F0502020204030204" pitchFamily="34" charset="0"/>
                <a:ea typeface="Calibri" panose="020F0502020204030204" pitchFamily="34" charset="0"/>
                <a:cs typeface="Times New Roman" panose="02020603050405020304" pitchFamily="18" charset="0"/>
              </a:rPr>
              <a:t> Certificate</a:t>
            </a:r>
            <a:endParaRPr lang="en-NZ" sz="4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There will be a condition on the </a:t>
            </a:r>
            <a:r>
              <a:rPr lang="en-US" sz="4300" kern="100" dirty="0" err="1">
                <a:effectLst/>
                <a:latin typeface="Calibri" panose="020F0502020204030204" pitchFamily="34" charset="0"/>
                <a:ea typeface="Calibri" panose="020F0502020204030204" pitchFamily="34" charset="0"/>
                <a:cs typeface="Times New Roman" panose="02020603050405020304" pitchFamily="18" charset="0"/>
              </a:rPr>
              <a:t>Practising</a:t>
            </a: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 Certificate – Preceptorship  =  12 months must complete the Competent Authority Pathway </a:t>
            </a:r>
            <a:r>
              <a:rPr lang="en-US" sz="4300" kern="100" dirty="0" err="1">
                <a:effectLst/>
                <a:latin typeface="Calibri" panose="020F0502020204030204" pitchFamily="34" charset="0"/>
                <a:ea typeface="Calibri" panose="020F0502020204030204" pitchFamily="34" charset="0"/>
                <a:cs typeface="Times New Roman" panose="02020603050405020304" pitchFamily="18" charset="0"/>
              </a:rPr>
              <a:t>Programme</a:t>
            </a:r>
            <a:r>
              <a:rPr lang="en-US" sz="4300" kern="100" dirty="0">
                <a:effectLst/>
                <a:latin typeface="Calibri" panose="020F0502020204030204" pitchFamily="34" charset="0"/>
                <a:ea typeface="Calibri" panose="020F0502020204030204" pitchFamily="34" charset="0"/>
                <a:cs typeface="Times New Roman" panose="02020603050405020304" pitchFamily="18" charset="0"/>
              </a:rPr>
              <a:t> (“CAPP”) with a general expectation to work in a group practice  or with peer support.  It is Full Registration, with this condition added</a:t>
            </a: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800"/>
              </a:spcAft>
            </a:pP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NZ"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B88B7460-C49A-8C30-CADC-2F4044AC0DD1}"/>
              </a:ext>
            </a:extLst>
          </p:cNvPr>
          <p:cNvSpPr>
            <a:spLocks noGrp="1"/>
          </p:cNvSpPr>
          <p:nvPr>
            <p:ph type="sldNum" sz="quarter" idx="12"/>
          </p:nvPr>
        </p:nvSpPr>
        <p:spPr/>
        <p:txBody>
          <a:bodyPr/>
          <a:lstStyle/>
          <a:p>
            <a:fld id="{7F495D46-F7E2-4ED7-99FA-E92EE5EBEA90}" type="slidenum">
              <a:rPr lang="en-NZ" smtClean="0"/>
              <a:t>5</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33894EFD-0E9A-6019-A2AF-4C31ADBA0AF7}"/>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1370750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BF10E-F3C1-99F1-882C-0327CFF8B501}"/>
              </a:ext>
            </a:extLst>
          </p:cNvPr>
          <p:cNvSpPr>
            <a:spLocks noGrp="1"/>
          </p:cNvSpPr>
          <p:nvPr>
            <p:ph type="title"/>
          </p:nvPr>
        </p:nvSpPr>
        <p:spPr/>
        <p:txBody>
          <a:bodyPr anchor="ctr">
            <a:normAutofit fontScale="90000"/>
          </a:bodyPr>
          <a:lstStyle/>
          <a:p>
            <a:br>
              <a:rPr kumimoji="0" lang="en-US" sz="20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0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0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US" sz="20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0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Residence options for Osteopaths </a:t>
            </a:r>
            <a:b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NZ" sz="18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a:t>
            </a:r>
            <a:br>
              <a:rPr kumimoji="0" lang="en-NZ" sz="16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br>
              <a:rPr kumimoji="0" lang="en-NZ" sz="16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1600" b="1"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Straight to Residence visa Green List (best option)</a:t>
            </a:r>
            <a:br>
              <a:rPr kumimoji="0" lang="en-NZ" sz="1600" b="0" i="0" u="none" strike="noStrike" kern="100" cap="none" spc="-5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FEB3D8E5-35E5-E5B2-2595-6F60A38AE1C8}"/>
              </a:ext>
            </a:extLst>
          </p:cNvPr>
          <p:cNvSpPr>
            <a:spLocks noGrp="1"/>
          </p:cNvSpPr>
          <p:nvPr>
            <p:ph idx="1"/>
          </p:nvPr>
        </p:nvSpPr>
        <p:spPr/>
        <p:txBody>
          <a:bodyPr>
            <a:normAutofit/>
          </a:bodyPr>
          <a:lstStyle/>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Back to Green List Residence</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If Registered and “tick” all criteria, then can apply for Residence on or off-shore before starting the job.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INZ Cost = $4,290</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Processing time – average 32 days (+-5 weeks), 90% within 82 days.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Advisable for offshore employees to apply for Residence before coming to NZ.  If they are urgently needed in the practice, then consider </a:t>
            </a:r>
            <a:r>
              <a:rPr lang="en-US" sz="1600" kern="100" dirty="0">
                <a:latin typeface="Calibri" panose="020F0502020204030204" pitchFamily="34" charset="0"/>
                <a:ea typeface="Calibri" panose="020F0502020204030204" pitchFamily="34" charset="0"/>
                <a:cs typeface="Times New Roman" panose="02020603050405020304" pitchFamily="18" charset="0"/>
              </a:rPr>
              <a:t>Employer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Accreditation and AEWV whilst waiting for processing of Residence application.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Timeline to get overseas Osteopaths into the country</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8 weeks for OCNZ registration – 13 days average for AEWV, 90% within 48 days (6 weeks)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OR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+-5 weeks for Residence.</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04DFB2BF-F02B-C6CD-2FDE-05F2EF4E88F9}"/>
              </a:ext>
            </a:extLst>
          </p:cNvPr>
          <p:cNvSpPr>
            <a:spLocks noGrp="1"/>
          </p:cNvSpPr>
          <p:nvPr>
            <p:ph type="sldNum" sz="quarter" idx="12"/>
          </p:nvPr>
        </p:nvSpPr>
        <p:spPr/>
        <p:txBody>
          <a:bodyPr/>
          <a:lstStyle/>
          <a:p>
            <a:fld id="{7F495D46-F7E2-4ED7-99FA-E92EE5EBEA90}" type="slidenum">
              <a:rPr lang="en-NZ" smtClean="0"/>
              <a:t>6</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D18F42CC-AB0F-6B1D-E730-3D1BB92685F1}"/>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2085526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56A47-861C-326A-795E-C5705C43D6FA}"/>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Alternative pathway to Residence = Skilled Migrant Category Residence</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F3170964-6578-0D4B-160A-7D7CCEC8FE54}"/>
              </a:ext>
            </a:extLst>
          </p:cNvPr>
          <p:cNvSpPr>
            <a:spLocks noGrp="1"/>
          </p:cNvSpPr>
          <p:nvPr>
            <p:ph idx="1"/>
          </p:nvPr>
        </p:nvSpPr>
        <p:spPr/>
        <p:txBody>
          <a:bodyPr>
            <a:normAutofit lnSpcReduction="10000"/>
          </a:bodyPr>
          <a:lstStyle/>
          <a:p>
            <a:pPr>
              <a:lnSpc>
                <a:spcPct val="107000"/>
              </a:lnSpc>
              <a:spcAft>
                <a:spcPts val="80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This is an alternative route, but the Green list is first option – just an overview of this route.</a:t>
            </a:r>
            <a:endParaRPr lang="en-NZ"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6-point system</a:t>
            </a:r>
            <a:endParaRPr lang="en-NZ"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Points for Occupation – depends on occupation; or</a:t>
            </a:r>
            <a:endParaRPr lang="en-NZ"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Qualifications</a:t>
            </a:r>
            <a:r>
              <a:rPr lang="en-US" sz="1500" kern="100" dirty="0">
                <a:latin typeface="Calibri" panose="020F0502020204030204" pitchFamily="34" charset="0"/>
                <a:ea typeface="Calibri" panose="020F0502020204030204" pitchFamily="34" charset="0"/>
                <a:cs typeface="Times New Roman" panose="02020603050405020304" pitchFamily="18" charset="0"/>
              </a:rPr>
              <a:t> - </a:t>
            </a: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for example a Doctoral degree gets 6 points; or</a:t>
            </a:r>
            <a:endParaRPr lang="en-NZ"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635508" lvl="1" indent="-342900">
              <a:lnSpc>
                <a:spcPct val="107000"/>
              </a:lnSpc>
              <a:buFont typeface="Symbol" panose="05050102010706020507" pitchFamily="18" charset="2"/>
              <a:buChar char=""/>
            </a:pPr>
            <a:r>
              <a:rPr lang="en-US" sz="1500" kern="100" dirty="0">
                <a:effectLst/>
                <a:latin typeface="Calibri" panose="020F0502020204030204" pitchFamily="34" charset="0"/>
                <a:ea typeface="Calibri" panose="020F0502020204030204" pitchFamily="34" charset="0"/>
                <a:cs typeface="Times New Roman" panose="02020603050405020304" pitchFamily="18" charset="0"/>
              </a:rPr>
              <a:t>Income/salary – for example 3x median wage salary gets 6 points.</a:t>
            </a:r>
            <a:endParaRPr lang="en-NZ"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700" b="1" kern="100" dirty="0">
                <a:effectLst/>
                <a:latin typeface="Calibri" panose="020F0502020204030204" pitchFamily="34" charset="0"/>
                <a:ea typeface="Calibri" panose="020F0502020204030204" pitchFamily="34" charset="0"/>
                <a:cs typeface="Times New Roman" panose="02020603050405020304" pitchFamily="18" charset="0"/>
              </a:rPr>
              <a:t>Plus</a:t>
            </a:r>
            <a:endParaRPr lang="en-NZ"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Skilled job offer 30hrs minimum ANZSCO Level 1-3 @median wage or Level 4-5 @1.5x median wage</a:t>
            </a:r>
            <a:endParaRPr lang="en-NZ"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INZ Cost $4,880 includes partner and children</a:t>
            </a:r>
          </a:p>
          <a:p>
            <a:pPr marL="342900" lvl="0" indent="-342900">
              <a:lnSpc>
                <a:spcPct val="107000"/>
              </a:lnSpc>
              <a:spcAft>
                <a:spcPts val="800"/>
              </a:spcAft>
              <a:buFont typeface="Symbol" panose="05050102010706020507" pitchFamily="18" charset="2"/>
              <a:buChar char=""/>
            </a:pPr>
            <a:r>
              <a:rPr lang="en-US" sz="1700" kern="100" dirty="0">
                <a:latin typeface="Calibri" panose="020F0502020204030204" pitchFamily="34" charset="0"/>
                <a:ea typeface="Calibri" panose="020F0502020204030204" pitchFamily="34" charset="0"/>
                <a:cs typeface="Times New Roman" panose="02020603050405020304" pitchFamily="18" charset="0"/>
              </a:rPr>
              <a:t>If you do not have enough points then you can work towards 6 points. 1 point for each year of skilled work up to 3 points.</a:t>
            </a:r>
            <a:endParaRPr lang="en-NZ" sz="17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8F7875F6-A0DE-109C-C123-49B8D44677AE}"/>
              </a:ext>
            </a:extLst>
          </p:cNvPr>
          <p:cNvSpPr>
            <a:spLocks noGrp="1"/>
          </p:cNvSpPr>
          <p:nvPr>
            <p:ph type="sldNum" sz="quarter" idx="12"/>
          </p:nvPr>
        </p:nvSpPr>
        <p:spPr/>
        <p:txBody>
          <a:bodyPr/>
          <a:lstStyle/>
          <a:p>
            <a:fld id="{7F495D46-F7E2-4ED7-99FA-E92EE5EBEA90}" type="slidenum">
              <a:rPr lang="en-NZ" smtClean="0"/>
              <a:t>7</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4AE0874A-D459-45D6-4DA5-F07F0B902D5F}"/>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112730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2D063-E777-1C96-F376-424F68AC3B30}"/>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Employer Accreditation and Accredited Employer Work Visa</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CF0B2EF1-A4A8-114E-E34B-FF7D822DE08F}"/>
              </a:ext>
            </a:extLst>
          </p:cNvPr>
          <p:cNvSpPr>
            <a:spLocks noGrp="1"/>
          </p:cNvSpPr>
          <p:nvPr>
            <p:ph idx="1"/>
          </p:nvPr>
        </p:nvSpPr>
        <p:spPr/>
        <p:txBody>
          <a:bodyPr/>
          <a:lstStyle/>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This is needed when you urgently need your Osteopath and do not want to wait for the Residence to be approved.</a:t>
            </a:r>
          </a:p>
          <a:p>
            <a:pPr>
              <a:lnSpc>
                <a:spcPct val="107000"/>
              </a:lnSpc>
              <a:spcAft>
                <a:spcPts val="800"/>
              </a:spcAft>
            </a:pPr>
            <a:r>
              <a:rPr lang="en-US" sz="1600" kern="100" dirty="0">
                <a:latin typeface="Calibri" panose="020F0502020204030204" pitchFamily="34" charset="0"/>
                <a:ea typeface="Calibri" panose="020F0502020204030204" pitchFamily="34" charset="0"/>
                <a:cs typeface="Times New Roman" panose="02020603050405020304" pitchFamily="18" charset="0"/>
              </a:rPr>
              <a:t>You will have to be Accredited with INZ irrespective of whether the employee is entering NZ on a Residence class visa or AEWV.  Assuming the employer is already accredited then the timeframe is as below.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Timeframe as above - 8 weeks for OCNZ registration – 13 days average for AEWV, 90% within 48 days (6 weeks) – saving a few days. More cost to employee or employer depending who pays for the visa applications.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6D8FB614-F073-80F3-B002-2CCE4A86F7D3}"/>
              </a:ext>
            </a:extLst>
          </p:cNvPr>
          <p:cNvSpPr>
            <a:spLocks noGrp="1"/>
          </p:cNvSpPr>
          <p:nvPr>
            <p:ph type="sldNum" sz="quarter" idx="12"/>
          </p:nvPr>
        </p:nvSpPr>
        <p:spPr/>
        <p:txBody>
          <a:bodyPr/>
          <a:lstStyle/>
          <a:p>
            <a:fld id="{7F495D46-F7E2-4ED7-99FA-E92EE5EBEA90}" type="slidenum">
              <a:rPr lang="en-NZ" smtClean="0"/>
              <a:t>8</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CC9DC1EB-2BC8-D209-F39D-AB4969717D9C}"/>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162166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C7F5F-C5E4-D2C4-C97A-EA35F2D761CF}"/>
              </a:ext>
            </a:extLst>
          </p:cNvPr>
          <p:cNvSpPr>
            <a:spLocks noGrp="1"/>
          </p:cNvSpPr>
          <p:nvPr>
            <p:ph type="title"/>
          </p:nvPr>
        </p:nvSpPr>
        <p:spPr/>
        <p:txBody>
          <a:bodyPr/>
          <a:lstStyle/>
          <a:p>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Employer Accreditation – Overview</a:t>
            </a:r>
            <a:br>
              <a:rPr lang="en-NZ"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NZ" dirty="0"/>
          </a:p>
        </p:txBody>
      </p:sp>
      <p:sp>
        <p:nvSpPr>
          <p:cNvPr id="3" name="Content Placeholder 2">
            <a:extLst>
              <a:ext uri="{FF2B5EF4-FFF2-40B4-BE49-F238E27FC236}">
                <a16:creationId xmlns:a16="http://schemas.microsoft.com/office/drawing/2014/main" id="{01342E0F-F998-EC1C-2623-096E89636F5F}"/>
              </a:ext>
            </a:extLst>
          </p:cNvPr>
          <p:cNvSpPr>
            <a:spLocks noGrp="1"/>
          </p:cNvSpPr>
          <p:nvPr>
            <p:ph idx="1"/>
          </p:nvPr>
        </p:nvSpPr>
        <p:spPr/>
        <p:txBody>
          <a:bodyPr/>
          <a:lstStyle/>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There are different levels of accreditation depending on how many migrant employees you will hire.  Fee payable depending on accreditation you need.</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Timeframe for processing = +-10 days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INZ Cost = $740</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1600" kern="100" dirty="0">
                <a:latin typeface="Calibri" panose="020F0502020204030204" pitchFamily="34" charset="0"/>
                <a:ea typeface="Calibri" panose="020F0502020204030204" pitchFamily="34" charset="0"/>
                <a:cs typeface="Times New Roman" panose="02020603050405020304" pitchFamily="18" charset="0"/>
              </a:rPr>
              <a:t>C</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riteria to prove you have a viable and genuine business, meet at least one of these financial requirements: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your business has not made a loss over the last 2 years;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positive cash flow each month for the last 6 months;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enough capital or external investment to remain viable (if your business is less than 1 year old); </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credible 2-year plan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ie</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cash flow projection (if your business is less than 1 year old); and</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compliant with NZ Immigration law, employment law and business standards.</a:t>
            </a:r>
            <a:endParaRPr lang="en-NZ"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Z" dirty="0"/>
          </a:p>
        </p:txBody>
      </p:sp>
      <p:sp>
        <p:nvSpPr>
          <p:cNvPr id="5" name="Slide Number Placeholder 4">
            <a:extLst>
              <a:ext uri="{FF2B5EF4-FFF2-40B4-BE49-F238E27FC236}">
                <a16:creationId xmlns:a16="http://schemas.microsoft.com/office/drawing/2014/main" id="{FBFC2388-479C-9D5B-25D7-0E89D41EE5D5}"/>
              </a:ext>
            </a:extLst>
          </p:cNvPr>
          <p:cNvSpPr>
            <a:spLocks noGrp="1"/>
          </p:cNvSpPr>
          <p:nvPr>
            <p:ph type="sldNum" sz="quarter" idx="12"/>
          </p:nvPr>
        </p:nvSpPr>
        <p:spPr/>
        <p:txBody>
          <a:bodyPr/>
          <a:lstStyle/>
          <a:p>
            <a:fld id="{7F495D46-F7E2-4ED7-99FA-E92EE5EBEA90}" type="slidenum">
              <a:rPr lang="en-NZ" smtClean="0"/>
              <a:t>9</a:t>
            </a:fld>
            <a:endParaRPr lang="en-NZ"/>
          </a:p>
        </p:txBody>
      </p:sp>
      <p:pic>
        <p:nvPicPr>
          <p:cNvPr id="6" name="Picture 5" descr="https://mcusercontent.com/d0ebeb749713c154c12c22270/images/1fc89de9-bb88-4c4d-aa1e-d04b1771b71b.png">
            <a:extLst>
              <a:ext uri="{FF2B5EF4-FFF2-40B4-BE49-F238E27FC236}">
                <a16:creationId xmlns:a16="http://schemas.microsoft.com/office/drawing/2014/main" id="{B0F7B83C-DB9B-34C7-85F0-5B31B43DE9D2}"/>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8268" y="5912267"/>
            <a:ext cx="3039610" cy="373561"/>
          </a:xfrm>
          <a:prstGeom prst="rect">
            <a:avLst/>
          </a:prstGeom>
          <a:noFill/>
          <a:ln>
            <a:noFill/>
          </a:ln>
        </p:spPr>
      </p:pic>
    </p:spTree>
    <p:extLst>
      <p:ext uri="{BB962C8B-B14F-4D97-AF65-F5344CB8AC3E}">
        <p14:creationId xmlns:p14="http://schemas.microsoft.com/office/powerpoint/2010/main" val="3269944835"/>
      </p:ext>
    </p:extLst>
  </p:cSld>
  <p:clrMapOvr>
    <a:masterClrMapping/>
  </p:clrMapOvr>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340</TotalTime>
  <Words>1786</Words>
  <Application>Microsoft Office PowerPoint</Application>
  <PresentationFormat>Widescreen</PresentationFormat>
  <Paragraphs>123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Calibri Light</vt:lpstr>
      <vt:lpstr>Courier New</vt:lpstr>
      <vt:lpstr>Symbol</vt:lpstr>
      <vt:lpstr>Retrospect</vt:lpstr>
      <vt:lpstr>Immigration Law Simplified  Joamari van der Walt BComm-Economics LLB Corporate Law (Stellenbosch) Solicitor and Barrister New Zealand  Horsley Christie Lawyers joamariv@horsleychristie.co.nz </vt:lpstr>
      <vt:lpstr>Shortage of Osteopaths in NZ – How do we get them into NZ and keep them in NZ?  </vt:lpstr>
      <vt:lpstr>   Residence options for Osteopaths   Straight to Residence visa - Green List (best option) </vt:lpstr>
      <vt:lpstr>    Residence options for Osteopaths     Straight to Residence visa Green List (best option) </vt:lpstr>
      <vt:lpstr>     Residence options for Osteopaths     Straight to Residence visa Green List (best option) </vt:lpstr>
      <vt:lpstr>    Residence options for Osteopaths     Straight to Residence visa Green List (best option) </vt:lpstr>
      <vt:lpstr>Alternative pathway to Residence = Skilled Migrant Category Residence </vt:lpstr>
      <vt:lpstr>Employer Accreditation and Accredited Employer Work Visa </vt:lpstr>
      <vt:lpstr>Employer Accreditation – Overview </vt:lpstr>
      <vt:lpstr>Employer Accreditation – Overview </vt:lpstr>
      <vt:lpstr>Job Check </vt:lpstr>
      <vt:lpstr>Accredited Employer Work Visa - Overview </vt:lpstr>
      <vt:lpstr>Accredited Employer Work Visa - Overview </vt:lpstr>
      <vt:lpstr>Accredited Employer Work Visa - Overview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Joamari Van der Walt</dc:creator>
  <cp:lastModifiedBy>Joamari Van der Walt</cp:lastModifiedBy>
  <cp:revision>10</cp:revision>
  <dcterms:created xsi:type="dcterms:W3CDTF">2023-08-28T04:59:11Z</dcterms:created>
  <dcterms:modified xsi:type="dcterms:W3CDTF">2023-08-31T04:01:05Z</dcterms:modified>
</cp:coreProperties>
</file>